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r:id="rId21" roundtripDataSignature="AMtx7mhmFMwJ3/gTFKayLSQpAMxTfruE8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A78C6706-9524-46EC-8D9C-16E757F5B851}">
  <a:tblStyle styleId="{A78C6706-9524-46EC-8D9C-16E757F5B851}" styleName="Table_0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74F199E8-A53D-4D1F-BD6C-D5AF1BE0EA68}" styleName="Table_1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3FFCA8C7-F2E5-4D59-A03E-7BD5FB102ACA}" styleName="Table_2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21" Type="http://customschemas.google.com/relationships/presentationmetadata" Target="meta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1.xml"/><Relationship Id="rId19" Type="http://schemas.openxmlformats.org/officeDocument/2006/relationships/slide" Target="slides/slide13.xml"/><Relationship Id="rId6" Type="http://schemas.openxmlformats.org/officeDocument/2006/relationships/notesMaster" Target="notesMasters/notesMaster1.xml"/><Relationship Id="rId18" Type="http://schemas.openxmlformats.org/officeDocument/2006/relationships/slide" Target="slides/slide12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rPr lang="en-US"/>
              <a:t>Michelle</a:t>
            </a:r>
            <a:endParaRPr/>
          </a:p>
        </p:txBody>
      </p:sp>
      <p:sp>
        <p:nvSpPr>
          <p:cNvPr id="56" name="Google Shape;56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33c79bfdd94_4_372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33c79bfdd94_4_37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g33c79bfdd94_4_37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3c79bfdd94_4_3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5" name="Google Shape;125;g33c79bfdd94_4_3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Michelle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3c79bfdd94_4_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1" name="Google Shape;131;g33c79bfdd94_4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2" name="Google Shape;132;g33c79bfdd94_4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3c79bfdd94_4_51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8" name="Google Shape;138;g33c79bfdd94_4_5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9" name="Google Shape;139;g33c79bfdd94_4_5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5" name="Google Shape;145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3c79bfdd94_4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rPr lang="en-US"/>
              <a:t>Kyle</a:t>
            </a:r>
            <a:endParaRPr/>
          </a:p>
        </p:txBody>
      </p:sp>
      <p:sp>
        <p:nvSpPr>
          <p:cNvPr id="63" name="Google Shape;63;g33c79bfdd94_4_15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rPr lang="en-US"/>
              <a:t>Eric</a:t>
            </a:r>
            <a:endParaRPr/>
          </a:p>
        </p:txBody>
      </p:sp>
      <p:sp>
        <p:nvSpPr>
          <p:cNvPr id="69" name="Google Shape;69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rPr lang="en-US"/>
              <a:t>Eric</a:t>
            </a:r>
            <a:endParaRPr/>
          </a:p>
        </p:txBody>
      </p:sp>
      <p:sp>
        <p:nvSpPr>
          <p:cNvPr id="81" name="Google Shape;81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3c79bfdd94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87" name="Google Shape;87;g33c79bfdd94_1_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3c79bfdd9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93" name="Google Shape;93;g33c79bfdd94_1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3c79bfdd94_6_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9" name="Google Shape;99;g33c79bfdd94_6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0" name="Google Shape;100;g33c79bfdd94_6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33c79bfdd94_4_264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6" name="Google Shape;106;g33c79bfdd94_4_26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7" name="Google Shape;107;g33c79bfdd94_4_26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3c79bfdd94_4_422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33c79bfdd94_4_42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g33c79bfdd94_4_42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2"/>
          <p:cNvSpPr txBox="1"/>
          <p:nvPr>
            <p:ph type="title"/>
          </p:nvPr>
        </p:nvSpPr>
        <p:spPr>
          <a:xfrm>
            <a:off x="457200" y="1049177"/>
            <a:ext cx="8229600" cy="8037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2"/>
          <p:cNvSpPr txBox="1"/>
          <p:nvPr>
            <p:ph idx="1" type="body"/>
          </p:nvPr>
        </p:nvSpPr>
        <p:spPr>
          <a:xfrm>
            <a:off x="457200" y="2049270"/>
            <a:ext cx="8229600" cy="40768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" name="Google Shape;18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DLCOE_logo_HWHT.png" id="21" name="Google Shape;21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0851" y="234146"/>
            <a:ext cx="2443865" cy="412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3"/>
          <p:cNvSpPr txBox="1"/>
          <p:nvPr>
            <p:ph type="ctrTitle"/>
          </p:nvPr>
        </p:nvSpPr>
        <p:spPr>
          <a:xfrm>
            <a:off x="3969582" y="2130425"/>
            <a:ext cx="4488617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13"/>
          <p:cNvSpPr txBox="1"/>
          <p:nvPr>
            <p:ph idx="1" type="subTitle"/>
          </p:nvPr>
        </p:nvSpPr>
        <p:spPr>
          <a:xfrm>
            <a:off x="3124200" y="3886200"/>
            <a:ext cx="5333999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r">
              <a:spcBef>
                <a:spcPts val="56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5" name="Google Shape;25;p1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4"/>
          <p:cNvSpPr txBox="1"/>
          <p:nvPr>
            <p:ph idx="1" type="body"/>
          </p:nvPr>
        </p:nvSpPr>
        <p:spPr>
          <a:xfrm>
            <a:off x="457200" y="1975644"/>
            <a:ext cx="4038600" cy="41505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0" name="Google Shape;30;p14"/>
          <p:cNvSpPr txBox="1"/>
          <p:nvPr>
            <p:ph idx="2" type="body"/>
          </p:nvPr>
        </p:nvSpPr>
        <p:spPr>
          <a:xfrm>
            <a:off x="4648200" y="1975644"/>
            <a:ext cx="4038600" cy="41505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1" name="Google Shape;31;p1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1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4" name="Google Shape;34;p14"/>
          <p:cNvSpPr txBox="1"/>
          <p:nvPr>
            <p:ph type="title"/>
          </p:nvPr>
        </p:nvSpPr>
        <p:spPr>
          <a:xfrm>
            <a:off x="457200" y="1049177"/>
            <a:ext cx="8229600" cy="8037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5"/>
          <p:cNvSpPr txBox="1"/>
          <p:nvPr>
            <p:ph type="title"/>
          </p:nvPr>
        </p:nvSpPr>
        <p:spPr>
          <a:xfrm>
            <a:off x="457200" y="2900649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1" sz="4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1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6"/>
          <p:cNvSpPr txBox="1"/>
          <p:nvPr>
            <p:ph type="title"/>
          </p:nvPr>
        </p:nvSpPr>
        <p:spPr>
          <a:xfrm>
            <a:off x="457200" y="1066968"/>
            <a:ext cx="3008313" cy="73688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6"/>
          <p:cNvSpPr txBox="1"/>
          <p:nvPr>
            <p:ph idx="1" type="body"/>
          </p:nvPr>
        </p:nvSpPr>
        <p:spPr>
          <a:xfrm>
            <a:off x="3575050" y="1073720"/>
            <a:ext cx="5111750" cy="5052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b="1" sz="28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43" name="Google Shape;43;p16"/>
          <p:cNvSpPr txBox="1"/>
          <p:nvPr>
            <p:ph idx="2" type="body"/>
          </p:nvPr>
        </p:nvSpPr>
        <p:spPr>
          <a:xfrm>
            <a:off x="457200" y="1803850"/>
            <a:ext cx="3008313" cy="43223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44" name="Google Shape;44;p1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1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1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7"/>
          <p:cNvSpPr txBox="1"/>
          <p:nvPr>
            <p:ph type="title"/>
          </p:nvPr>
        </p:nvSpPr>
        <p:spPr>
          <a:xfrm>
            <a:off x="457200" y="1196430"/>
            <a:ext cx="2573672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sz="1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17"/>
          <p:cNvSpPr/>
          <p:nvPr>
            <p:ph idx="2" type="pic"/>
          </p:nvPr>
        </p:nvSpPr>
        <p:spPr>
          <a:xfrm>
            <a:off x="3200400" y="1196430"/>
            <a:ext cx="5486400" cy="4850287"/>
          </a:xfrm>
          <a:prstGeom prst="rect">
            <a:avLst/>
          </a:prstGeom>
          <a:noFill/>
          <a:ln>
            <a:noFill/>
          </a:ln>
        </p:spPr>
      </p:sp>
      <p:sp>
        <p:nvSpPr>
          <p:cNvPr id="50" name="Google Shape;50;p17"/>
          <p:cNvSpPr txBox="1"/>
          <p:nvPr>
            <p:ph idx="1" type="body"/>
          </p:nvPr>
        </p:nvSpPr>
        <p:spPr>
          <a:xfrm>
            <a:off x="457200" y="1768043"/>
            <a:ext cx="2573672" cy="42786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" name="Google Shape;51;p1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jpg"/><Relationship Id="rId4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Relationship Id="rId4" Type="http://schemas.openxmlformats.org/officeDocument/2006/relationships/image" Target="../media/image8.png"/><Relationship Id="rId5" Type="http://schemas.openxmlformats.org/officeDocument/2006/relationships/image" Target="../media/image4.png"/><Relationship Id="rId6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"/>
          <p:cNvSpPr txBox="1"/>
          <p:nvPr>
            <p:ph type="ctrTitle"/>
          </p:nvPr>
        </p:nvSpPr>
        <p:spPr>
          <a:xfrm>
            <a:off x="1619250" y="3814625"/>
            <a:ext cx="7302600" cy="229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11111"/>
              <a:buFont typeface="Arial"/>
              <a:buNone/>
            </a:pPr>
            <a:r>
              <a:rPr lang="en-US"/>
              <a:t>Team 1: ADC Resolution vs. Sensorless Motor Control Performance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38922"/>
              <a:buFont typeface="Arial"/>
              <a:buNone/>
            </a:pPr>
            <a:r>
              <a:rPr lang="en-US"/>
              <a:t>Bi-Weekly Update 4</a:t>
            </a:r>
            <a:br>
              <a:rPr lang="en-US"/>
            </a:br>
            <a:r>
              <a:rPr lang="en-US" sz="2455"/>
              <a:t>Cristian Ornelas, Tyler Hawkins, Tamara Basfar, John King</a:t>
            </a:r>
            <a:br>
              <a:rPr lang="en-US" sz="2455"/>
            </a:br>
            <a:r>
              <a:rPr lang="en-US" sz="2455"/>
              <a:t>Sponsor: Kevin Allen (Texas Instruments)</a:t>
            </a:r>
            <a:br>
              <a:rPr lang="en-US" sz="2455"/>
            </a:br>
            <a:r>
              <a:rPr lang="en-US" sz="2455"/>
              <a:t>TA: Fahrettin Ay</a:t>
            </a:r>
            <a:br>
              <a:rPr lang="en-US" sz="2455"/>
            </a:br>
            <a:endParaRPr sz="2455"/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11111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59" name="Google Shape;59;p2"/>
          <p:cNvSpPr/>
          <p:nvPr/>
        </p:nvSpPr>
        <p:spPr>
          <a:xfrm>
            <a:off x="0" y="0"/>
            <a:ext cx="6111425" cy="6111425"/>
          </a:xfrm>
          <a:prstGeom prst="diagStripe">
            <a:avLst>
              <a:gd fmla="val 28990" name="adj"/>
            </a:avLst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  <a:effectLst>
            <a:outerShdw blurRad="193675" rotWithShape="0" dir="5400000" dist="23000">
              <a:srgbClr val="000000">
                <a:alpha val="6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DLCOE_logo_HWHT.png" id="60" name="Google Shape;60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44000" y="1105318"/>
            <a:ext cx="3114199" cy="525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g33c79bfdd94_4_372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750" y="1270000"/>
            <a:ext cx="8572500" cy="53006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3c79bfdd94_4_315"/>
          <p:cNvSpPr txBox="1"/>
          <p:nvPr>
            <p:ph type="title"/>
          </p:nvPr>
        </p:nvSpPr>
        <p:spPr>
          <a:xfrm>
            <a:off x="457200" y="8967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/>
              <a:t>Execution Plan</a:t>
            </a:r>
            <a:endParaRPr/>
          </a:p>
        </p:txBody>
      </p:sp>
      <p:pic>
        <p:nvPicPr>
          <p:cNvPr id="128" name="Google Shape;128;g33c79bfdd94_4_3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3888" y="1824152"/>
            <a:ext cx="7976228" cy="4852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33c79bfdd94_4_0"/>
          <p:cNvSpPr txBox="1"/>
          <p:nvPr>
            <p:ph type="title"/>
          </p:nvPr>
        </p:nvSpPr>
        <p:spPr>
          <a:xfrm>
            <a:off x="394700" y="7679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/>
              <a:t>Validation Plan </a:t>
            </a:r>
            <a:endParaRPr/>
          </a:p>
        </p:txBody>
      </p:sp>
      <p:graphicFrame>
        <p:nvGraphicFramePr>
          <p:cNvPr id="135" name="Google Shape;135;g33c79bfdd94_4_0"/>
          <p:cNvGraphicFramePr/>
          <p:nvPr/>
        </p:nvGraphicFramePr>
        <p:xfrm>
          <a:off x="1528750" y="1866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{3FFCA8C7-F2E5-4D59-A03E-7BD5FB102ACA}</a:tableStyleId>
              </a:tblPr>
              <a:tblGrid>
                <a:gridCol w="1485900"/>
                <a:gridCol w="2562225"/>
                <a:gridCol w="1257300"/>
                <a:gridCol w="781050"/>
              </a:tblGrid>
              <a:tr h="127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100" u="none" cap="none" strike="noStrike"/>
                        <a:t>Task</a:t>
                      </a:r>
                      <a:endParaRPr b="1" sz="1100" u="none" cap="none" strike="noStrike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100" u="none" cap="none" strike="noStrike"/>
                        <a:t>Specification </a:t>
                      </a:r>
                      <a:endParaRPr b="1" sz="1100" u="none" cap="none" strike="noStrike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100" u="none" cap="none" strike="noStrike"/>
                        <a:t>Result</a:t>
                      </a:r>
                      <a:endParaRPr b="1" sz="1100" u="none" cap="none" strike="noStrike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100" u="none" cap="none" strike="noStrike"/>
                        <a:t>Owner</a:t>
                      </a:r>
                      <a:endParaRPr b="1" sz="1100" u="none" cap="none" strike="noStrike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/>
                        <a:t>Porting Solution onto F28p65x board</a:t>
                      </a:r>
                      <a:endParaRPr sz="1100" u="none" cap="none" strike="noStrike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/>
                        <a:t>(requirement #1)</a:t>
                      </a:r>
                      <a:endParaRPr sz="1100"/>
                    </a:p>
                  </a:txBody>
                  <a:tcPr marT="63500" marB="63500" marR="63500" marL="63500"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/>
                        <a:t>Ported motor control software onto f28p65x board successfully a</a:t>
                      </a:r>
                      <a:r>
                        <a:rPr lang="en-US" sz="1200" u="none" cap="none" strike="noStrike"/>
                        <a:t>ccording to the Universal Motor control guide </a:t>
                      </a:r>
                      <a:endParaRPr sz="1200" u="none" cap="none" strike="noStrike"/>
                    </a:p>
                  </a:txBody>
                  <a:tcPr marT="63500" marB="63500" marR="63500" marL="63500"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/>
                        <a:t>PASSED</a:t>
                      </a:r>
                      <a:endParaRPr sz="1200" u="none" cap="none" strike="noStrike"/>
                    </a:p>
                  </a:txBody>
                  <a:tcPr marT="63500" marB="63500" marR="63500" marL="63500"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/>
                        <a:t>All</a:t>
                      </a:r>
                      <a:endParaRPr sz="1200" u="none" cap="none" strike="noStrike"/>
                    </a:p>
                  </a:txBody>
                  <a:tcPr marT="63500" marB="63500" marR="63500" marL="63500"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/>
                        <a:t>16 Bit ADC resolution </a:t>
                      </a:r>
                      <a:endParaRPr sz="1200" u="none" cap="none" strike="noStrike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/>
                        <a:t>(requirement #2)</a:t>
                      </a:r>
                      <a:endParaRPr sz="12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/>
                        <a:t>The system correctly operates using 16-bit ADC resolution according to The Universal Motor control guide </a:t>
                      </a:r>
                      <a:endParaRPr sz="1200" u="none" cap="none" strike="noStrike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/>
                        <a:t>Some Issues</a:t>
                      </a:r>
                      <a:endParaRPr sz="1200" u="none" cap="none" strike="noStrike"/>
                    </a:p>
                  </a:txBody>
                  <a:tcPr marT="63500" marB="63500" marR="63500" marL="6350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/>
                        <a:t>Cristian</a:t>
                      </a:r>
                      <a:endParaRPr sz="1200" u="none" cap="none" strike="noStrike"/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/>
                        <a:t>64-bit Floating point operation</a:t>
                      </a:r>
                      <a:endParaRPr sz="1200" u="none" cap="none" strike="noStrike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en-US" sz="1200">
                          <a:solidFill>
                            <a:schemeClr val="dk1"/>
                          </a:solidFill>
                        </a:rPr>
                        <a:t>requirement #4)</a:t>
                      </a:r>
                      <a:endParaRPr sz="12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/>
                        <a:t>The system Correctly Operates using 64-bit Floating Point  according to The Universal Motor control guide</a:t>
                      </a:r>
                      <a:endParaRPr sz="1200" u="none" cap="none" strike="noStrike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>
                          <a:solidFill>
                            <a:schemeClr val="dk1"/>
                          </a:solidFill>
                        </a:rPr>
                        <a:t>Some Issues</a:t>
                      </a:r>
                      <a:endParaRPr sz="1200" u="none" cap="none" strike="noStrike"/>
                    </a:p>
                  </a:txBody>
                  <a:tcPr marT="63500" marB="63500" marR="63500" marL="6350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/>
                        <a:t>Case</a:t>
                      </a:r>
                      <a:endParaRPr sz="1200" u="none" cap="none" strike="noStrike"/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/>
                        <a:t>Enable oversampling </a:t>
                      </a:r>
                      <a:endParaRPr sz="1200" u="none" cap="none" strike="noStrike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en-US" sz="1200">
                          <a:solidFill>
                            <a:schemeClr val="dk1"/>
                          </a:solidFill>
                        </a:rPr>
                        <a:t>requirement #3)</a:t>
                      </a:r>
                      <a:endParaRPr sz="12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/>
                        <a:t>The system Correctly Operates while oversampling is enabled according to The Universal Motor control guide</a:t>
                      </a:r>
                      <a:endParaRPr sz="1200" u="none" cap="none" strike="noStrike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>
                          <a:solidFill>
                            <a:schemeClr val="dk1"/>
                          </a:solidFill>
                        </a:rPr>
                        <a:t>UNTESTED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63500" marB="63500" marR="63500" marL="63500"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/>
                        <a:t>Tamara</a:t>
                      </a:r>
                      <a:endParaRPr sz="1200" u="none" cap="none" strike="noStrike"/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/>
                        <a:t>12 Bit &amp; 16 Bit ADC resolution Support</a:t>
                      </a:r>
                      <a:endParaRPr sz="1200" u="none" cap="none" strike="noStrike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en-US" sz="1200">
                          <a:solidFill>
                            <a:schemeClr val="dk1"/>
                          </a:solidFill>
                        </a:rPr>
                        <a:t>requirement #2)</a:t>
                      </a:r>
                      <a:endParaRPr sz="12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/>
                        <a:t>The system correctly operates using either 12-bit or 16-bit ADC resolutions according to The Universal Motor control guide</a:t>
                      </a:r>
                      <a:endParaRPr sz="1200" u="none" cap="none" strike="noStrike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/>
                        <a:t>Passed</a:t>
                      </a:r>
                      <a:endParaRPr sz="1200" u="none" cap="none" strike="noStrike"/>
                    </a:p>
                  </a:txBody>
                  <a:tcPr marT="63500" marB="63500" marR="63500" marL="63500"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/>
                        <a:t>Cristian</a:t>
                      </a:r>
                      <a:endParaRPr sz="1200" u="none" cap="none" strike="noStrike"/>
                    </a:p>
                  </a:txBody>
                  <a:tcPr marT="63500" marB="63500" marR="63500" marL="63500"/>
                </a:tc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3c79bfdd94_4_51"/>
          <p:cNvSpPr txBox="1"/>
          <p:nvPr>
            <p:ph type="title"/>
          </p:nvPr>
        </p:nvSpPr>
        <p:spPr>
          <a:xfrm>
            <a:off x="394700" y="7679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/>
              <a:t>Validation Plan </a:t>
            </a:r>
            <a:endParaRPr/>
          </a:p>
        </p:txBody>
      </p:sp>
      <p:graphicFrame>
        <p:nvGraphicFramePr>
          <p:cNvPr id="142" name="Google Shape;142;g33c79bfdd94_4_51"/>
          <p:cNvGraphicFramePr/>
          <p:nvPr/>
        </p:nvGraphicFramePr>
        <p:xfrm>
          <a:off x="1528750" y="1779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{3FFCA8C7-F2E5-4D59-A03E-7BD5FB102ACA}</a:tableStyleId>
              </a:tblPr>
              <a:tblGrid>
                <a:gridCol w="1485900"/>
                <a:gridCol w="2562225"/>
                <a:gridCol w="1257300"/>
                <a:gridCol w="781050"/>
              </a:tblGrid>
              <a:tr h="127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100" u="none" cap="none" strike="noStrike"/>
                        <a:t>Task</a:t>
                      </a:r>
                      <a:endParaRPr b="1" sz="1100" u="none" cap="none" strike="noStrike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100" u="none" cap="none" strike="noStrike"/>
                        <a:t>Specification </a:t>
                      </a:r>
                      <a:endParaRPr b="1" sz="1100" u="none" cap="none" strike="noStrike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100" u="none" cap="none" strike="noStrike"/>
                        <a:t>Result</a:t>
                      </a:r>
                      <a:endParaRPr b="1" sz="1100" u="none" cap="none" strike="noStrike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100" u="none" cap="none" strike="noStrike"/>
                        <a:t>Owner</a:t>
                      </a:r>
                      <a:endParaRPr b="1" sz="1100" u="none" cap="none" strike="noStrike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/>
                        <a:t>32-bit &amp; 64-bit Floating point operation</a:t>
                      </a:r>
                      <a:endParaRPr sz="1200" u="none" cap="none" strike="noStrike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en-US" sz="1200">
                          <a:solidFill>
                            <a:schemeClr val="dk1"/>
                          </a:solidFill>
                        </a:rPr>
                        <a:t>requirement #4)</a:t>
                      </a:r>
                      <a:endParaRPr sz="1200"/>
                    </a:p>
                  </a:txBody>
                  <a:tcPr marT="63500" marB="63500" marR="63500" marL="63500"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/>
                        <a:t>The system Correctly Operates using either 32-bit or 64-bit Floating Point according to The Universal Motor control guide</a:t>
                      </a:r>
                      <a:endParaRPr sz="1200" u="none" cap="none" strike="noStrike"/>
                    </a:p>
                  </a:txBody>
                  <a:tcPr marT="63500" marB="63500" marR="63500" marL="63500"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/>
                        <a:t>Passed</a:t>
                      </a:r>
                      <a:endParaRPr sz="1200" u="none" cap="none" strike="noStrike"/>
                    </a:p>
                  </a:txBody>
                  <a:tcPr marT="63500" marB="63500" marR="63500" marL="63500"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/>
                        <a:t>Tyler</a:t>
                      </a:r>
                      <a:endParaRPr sz="1200" u="none" cap="none" strike="noStrike"/>
                    </a:p>
                  </a:txBody>
                  <a:tcPr marT="63500" marB="63500" marR="63500" marL="63500"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/>
                        <a:t>Test data acquisition </a:t>
                      </a:r>
                      <a:endParaRPr sz="1200" u="none" cap="none" strike="noStrike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en-US" sz="1200">
                          <a:solidFill>
                            <a:schemeClr val="dk1"/>
                          </a:solidFill>
                        </a:rPr>
                        <a:t>requirement #5)</a:t>
                      </a:r>
                      <a:endParaRPr sz="12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/>
                        <a:t>The system Correctly gathers test data for the following parameters: speed ripple, speed step, and load step. Able to be graphed and differences should be able to be seen. </a:t>
                      </a:r>
                      <a:endParaRPr sz="1200" u="none" cap="none" strike="noStrike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/>
                        <a:t>Passed But </a:t>
                      </a:r>
                      <a:r>
                        <a:rPr lang="en-US" sz="1200"/>
                        <a:t>Needs Improvements</a:t>
                      </a:r>
                      <a:endParaRPr sz="1200" u="none" cap="none" strike="noStrike"/>
                    </a:p>
                  </a:txBody>
                  <a:tcPr marT="63500" marB="63500" marR="63500" marL="6350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/>
                        <a:t>Tyler</a:t>
                      </a:r>
                      <a:endParaRPr sz="1200" u="none" cap="none" strike="noStrike"/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/>
                        <a:t>Test 12 vs 16 Bit performance</a:t>
                      </a:r>
                      <a:endParaRPr sz="1200" u="none" cap="none" strike="noStrike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>
                          <a:solidFill>
                            <a:schemeClr val="dk1"/>
                          </a:solidFill>
                        </a:rPr>
                        <a:t>(requirement #5)</a:t>
                      </a:r>
                      <a:endParaRPr sz="12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/>
                        <a:t>Test the performance of 12-bit and 16-bit ADC resolutions: speed ripple, speed step, load step.</a:t>
                      </a:r>
                      <a:endParaRPr sz="1200" u="none" cap="none" strike="noStrike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/>
                        <a:t>UNTESTED</a:t>
                      </a:r>
                      <a:endParaRPr sz="1200" u="none" cap="none" strike="noStrike"/>
                    </a:p>
                  </a:txBody>
                  <a:tcPr marT="63500" marB="63500" marR="63500" marL="63500"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/>
                        <a:t>Cristian </a:t>
                      </a:r>
                      <a:endParaRPr sz="1200" u="none" cap="none" strike="noStrike"/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/>
                        <a:t>Test 32-bit &amp; 64-bit Floating-point performance </a:t>
                      </a:r>
                      <a:endParaRPr sz="1200" u="none" cap="none" strike="noStrike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>
                          <a:solidFill>
                            <a:schemeClr val="dk1"/>
                          </a:solidFill>
                        </a:rPr>
                        <a:t>(requirement #5)</a:t>
                      </a:r>
                      <a:endParaRPr sz="12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/>
                        <a:t>Test the performance of 32-bit and 64-bit ADC Floating point operations: speed ripple, speed step, load step. </a:t>
                      </a:r>
                      <a:endParaRPr sz="1200" u="none" cap="none" strike="noStrike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/>
                        <a:t>UNTESTED</a:t>
                      </a:r>
                      <a:endParaRPr sz="1200" u="none" cap="none" strike="noStrike"/>
                    </a:p>
                  </a:txBody>
                  <a:tcPr marT="63500" marB="63500" marR="63500" marL="63500"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/>
                        <a:t>Case</a:t>
                      </a:r>
                      <a:endParaRPr sz="1200" u="none" cap="none" strike="noStrike"/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/>
                        <a:t>Test the performance of oversampling</a:t>
                      </a:r>
                      <a:endParaRPr sz="1200" u="none" cap="none" strike="noStrike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>
                          <a:solidFill>
                            <a:schemeClr val="dk1"/>
                          </a:solidFill>
                        </a:rPr>
                        <a:t>(requirement #5)</a:t>
                      </a:r>
                      <a:endParaRPr sz="12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/>
                        <a:t>Test the effectiveness of oversampling: speed ripple, speed step, load step. </a:t>
                      </a:r>
                      <a:endParaRPr sz="1200" u="none" cap="none" strike="noStrike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/>
                        <a:t>UNTESTED</a:t>
                      </a:r>
                      <a:endParaRPr sz="1200" u="none" cap="none" strike="noStrike"/>
                    </a:p>
                  </a:txBody>
                  <a:tcPr marT="63500" marB="63500" marR="63500" marL="63500"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/>
                        <a:t>Tamara</a:t>
                      </a:r>
                      <a:endParaRPr sz="1200" u="none" cap="none" strike="noStrike"/>
                    </a:p>
                  </a:txBody>
                  <a:tcPr marT="63500" marB="63500" marR="63500" marL="63500"/>
                </a:tc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0"/>
          <p:cNvSpPr txBox="1"/>
          <p:nvPr>
            <p:ph idx="1" type="body"/>
          </p:nvPr>
        </p:nvSpPr>
        <p:spPr>
          <a:xfrm>
            <a:off x="457200" y="1608545"/>
            <a:ext cx="8229600" cy="40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 b="1"/>
          </a:p>
          <a:p>
            <a:pPr indent="0" lvl="0" marL="0" rtl="0" algn="ctr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 b="1"/>
          </a:p>
          <a:p>
            <a:pPr indent="0" lvl="0" marL="0" rtl="0" algn="ctr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b="1" lang="en-US" sz="3400"/>
              <a:t>Thanks &amp; Gig’em</a:t>
            </a:r>
            <a:endParaRPr b="1" sz="3400"/>
          </a:p>
          <a:p>
            <a:pPr indent="0" lvl="0" marL="0" rtl="0" algn="ctr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 b="1"/>
          </a:p>
          <a:p>
            <a:pPr indent="0" lvl="0" marL="0" rtl="0" algn="ctr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 b="1" sz="3000"/>
          </a:p>
          <a:p>
            <a:pPr indent="0" lvl="0" marL="0" rtl="0" algn="ctr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b="1" lang="en-US" sz="3000"/>
              <a:t>Team 1: ADC Resolution vs. Sensorless Motor Control Performance</a:t>
            </a:r>
            <a:endParaRPr b="1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3c79bfdd94_4_154"/>
          <p:cNvSpPr txBox="1"/>
          <p:nvPr>
            <p:ph type="title"/>
          </p:nvPr>
        </p:nvSpPr>
        <p:spPr>
          <a:xfrm>
            <a:off x="457200" y="101262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/>
              <a:t>Project Summary </a:t>
            </a:r>
            <a:endParaRPr/>
          </a:p>
        </p:txBody>
      </p:sp>
      <p:sp>
        <p:nvSpPr>
          <p:cNvPr id="66" name="Google Shape;66;g33c79bfdd94_4_154"/>
          <p:cNvSpPr txBox="1"/>
          <p:nvPr>
            <p:ph idx="1" type="body"/>
          </p:nvPr>
        </p:nvSpPr>
        <p:spPr>
          <a:xfrm>
            <a:off x="774450" y="2412550"/>
            <a:ext cx="7595100" cy="353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US" sz="2800"/>
              <a:t>Problem: </a:t>
            </a:r>
            <a:r>
              <a:rPr lang="en-US" sz="2800"/>
              <a:t>How do different configurations of sensorless motor control affect performance?</a:t>
            </a:r>
            <a:endParaRPr sz="280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 sz="280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 sz="280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 sz="2800"/>
          </a:p>
          <a:p>
            <a:pPr indent="-22860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</a:pPr>
            <a:r>
              <a:t/>
            </a:r>
            <a:endParaRPr b="1" sz="280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US" sz="2800"/>
              <a:t>Solution:</a:t>
            </a:r>
            <a:r>
              <a:rPr lang="en-US" sz="2800"/>
              <a:t> Port the universal motor control software to one of TI’s newest c2000 devices. Develop updated configurations of the universal solution, and test the effects on sensorless control performance. </a:t>
            </a:r>
            <a:endParaRPr sz="26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4"/>
          <p:cNvSpPr txBox="1"/>
          <p:nvPr>
            <p:ph type="title"/>
          </p:nvPr>
        </p:nvSpPr>
        <p:spPr>
          <a:xfrm>
            <a:off x="457200" y="1024802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/>
              <a:t>Integrated System Diagram</a:t>
            </a:r>
            <a:endParaRPr/>
          </a:p>
        </p:txBody>
      </p:sp>
      <p:pic>
        <p:nvPicPr>
          <p:cNvPr id="72" name="Google Shape;72;p4"/>
          <p:cNvPicPr preferRelativeResize="0"/>
          <p:nvPr/>
        </p:nvPicPr>
        <p:blipFill rotWithShape="1">
          <a:blip r:embed="rId3">
            <a:alphaModFix/>
          </a:blip>
          <a:srcRect b="-4000" l="4380" r="-4379" t="4000"/>
          <a:stretch/>
        </p:blipFill>
        <p:spPr>
          <a:xfrm>
            <a:off x="457198" y="2190059"/>
            <a:ext cx="3670599" cy="40114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4"/>
          <p:cNvPicPr preferRelativeResize="0"/>
          <p:nvPr/>
        </p:nvPicPr>
        <p:blipFill rotWithShape="1">
          <a:blip r:embed="rId4">
            <a:alphaModFix/>
          </a:blip>
          <a:srcRect b="2362" l="0" r="0" t="0"/>
          <a:stretch/>
        </p:blipFill>
        <p:spPr>
          <a:xfrm>
            <a:off x="4316725" y="2265676"/>
            <a:ext cx="4704175" cy="3935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97625" y="4288575"/>
            <a:ext cx="1840701" cy="1035375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4"/>
          <p:cNvSpPr/>
          <p:nvPr/>
        </p:nvSpPr>
        <p:spPr>
          <a:xfrm>
            <a:off x="6924050" y="3673425"/>
            <a:ext cx="1282800" cy="803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6" name="Google Shape;76;p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3">
            <a:off x="6924049" y="3762328"/>
            <a:ext cx="1675613" cy="942493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77" name="Google Shape;77;p4"/>
          <p:cNvCxnSpPr/>
          <p:nvPr/>
        </p:nvCxnSpPr>
        <p:spPr>
          <a:xfrm rot="10800000">
            <a:off x="6555750" y="3573675"/>
            <a:ext cx="0" cy="406500"/>
          </a:xfrm>
          <a:prstGeom prst="straightConnector1">
            <a:avLst/>
          </a:prstGeom>
          <a:noFill/>
          <a:ln cap="flat" cmpd="sng" w="9525">
            <a:solidFill>
              <a:srgbClr val="888888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8" name="Google Shape;78;p4"/>
          <p:cNvCxnSpPr/>
          <p:nvPr/>
        </p:nvCxnSpPr>
        <p:spPr>
          <a:xfrm rot="10800000">
            <a:off x="6555750" y="2722775"/>
            <a:ext cx="0" cy="406500"/>
          </a:xfrm>
          <a:prstGeom prst="straightConnector1">
            <a:avLst/>
          </a:prstGeom>
          <a:noFill/>
          <a:ln cap="flat" cmpd="sng" w="9525">
            <a:solidFill>
              <a:srgbClr val="888888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5"/>
          <p:cNvSpPr txBox="1"/>
          <p:nvPr>
            <p:ph type="title"/>
          </p:nvPr>
        </p:nvSpPr>
        <p:spPr>
          <a:xfrm>
            <a:off x="457200" y="1049177"/>
            <a:ext cx="8229600" cy="8037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/>
              <a:t>Project Timeline </a:t>
            </a:r>
            <a:endParaRPr/>
          </a:p>
        </p:txBody>
      </p:sp>
      <p:graphicFrame>
        <p:nvGraphicFramePr>
          <p:cNvPr id="84" name="Google Shape;84;p5"/>
          <p:cNvGraphicFramePr/>
          <p:nvPr/>
        </p:nvGraphicFramePr>
        <p:xfrm>
          <a:off x="230909" y="278692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{A78C6706-9524-46EC-8D9C-16E757F5B851}</a:tableStyleId>
              </a:tblPr>
              <a:tblGrid>
                <a:gridCol w="1058850"/>
                <a:gridCol w="1054675"/>
                <a:gridCol w="1083700"/>
                <a:gridCol w="1143950"/>
                <a:gridCol w="1195850"/>
                <a:gridCol w="1143100"/>
                <a:gridCol w="931000"/>
                <a:gridCol w="960225"/>
              </a:tblGrid>
              <a:tr h="13879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300" u="none" cap="none" strike="noStrike"/>
                        <a:t>Port motor control solution to F28P65x Board</a:t>
                      </a:r>
                      <a:endParaRPr sz="1300" u="none" cap="none" strike="noStrike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300"/>
                        <a:t>[full system integration]</a:t>
                      </a:r>
                      <a:endParaRPr sz="1300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300" u="none" cap="none" strike="noStrike"/>
                        <a:t>(completed 1/30)</a:t>
                      </a:r>
                      <a:endParaRPr sz="1400" u="none" cap="none" strike="noStrike"/>
                    </a:p>
                  </a:txBody>
                  <a:tcPr marT="45675" marB="45675" marR="91425" marL="9142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B050">
                        <a:alpha val="4941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300" u="none" cap="none" strike="noStrike">
                          <a:solidFill>
                            <a:srgbClr val="000000"/>
                          </a:solidFill>
                        </a:rPr>
                        <a:t>Modify software to enable data capture (to complete by 2/20)</a:t>
                      </a:r>
                      <a:endParaRPr sz="1300" u="none" cap="none" strike="noStrike"/>
                    </a:p>
                  </a:txBody>
                  <a:tcPr marT="45675" marB="45675" marR="91425" marL="9142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B050">
                        <a:alpha val="4941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300" u="none" cap="none" strike="noStrike"/>
                        <a:t>Modify software for ADC resolution (12/16) bit</a:t>
                      </a:r>
                      <a:endParaRPr sz="1300" u="none" cap="none" strike="noStrike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300" u="none" cap="none" strike="noStrike">
                          <a:solidFill>
                            <a:srgbClr val="000000"/>
                          </a:solidFill>
                        </a:rPr>
                        <a:t>(to complete by 3/6)</a:t>
                      </a:r>
                      <a:endParaRPr sz="1300" u="none" cap="none" strike="noStrike"/>
                    </a:p>
                  </a:txBody>
                  <a:tcPr marT="45675" marB="45675" marR="91425" marL="9142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>
                        <a:alpha val="4941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300" u="none" cap="none" strike="noStrike"/>
                        <a:t>Modify software to run using 32/64 bit floating point</a:t>
                      </a:r>
                      <a:endParaRPr sz="1300" u="none" cap="none" strike="noStrike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300" u="none" cap="none" strike="noStrike"/>
                        <a:t>(to complete by 3/6)</a:t>
                      </a:r>
                      <a:endParaRPr sz="1300" u="none" cap="none" strike="noStrike"/>
                    </a:p>
                  </a:txBody>
                  <a:tcPr marT="45675" marB="45675" marR="91425" marL="9142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>
                        <a:alpha val="4941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300" u="none" cap="none" strike="noStrike"/>
                        <a:t>Modify software to enable oversampling </a:t>
                      </a:r>
                      <a:r>
                        <a:rPr lang="en-US" sz="1300" u="none" cap="none" strike="noStrike">
                          <a:solidFill>
                            <a:srgbClr val="000000"/>
                          </a:solidFill>
                        </a:rPr>
                        <a:t>(to complete by 3/6)</a:t>
                      </a:r>
                      <a:endParaRPr sz="1400" u="none" cap="none" strike="noStrike"/>
                    </a:p>
                  </a:txBody>
                  <a:tcPr marT="45675" marB="45675" marR="91425" marL="9142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B050">
                        <a:alpha val="4941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300" u="none" cap="none" strike="noStrike">
                          <a:solidFill>
                            <a:srgbClr val="000000"/>
                          </a:solidFill>
                        </a:rPr>
                        <a:t>Test full software compatibility after updates</a:t>
                      </a:r>
                      <a:endParaRPr sz="1300" u="none" cap="none" strike="noStrike">
                        <a:solidFill>
                          <a:srgbClr val="000000"/>
                        </a:solidFill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300" u="none" cap="none" strike="noStrike">
                          <a:solidFill>
                            <a:srgbClr val="000000"/>
                          </a:solidFill>
                        </a:rPr>
                        <a:t>(to complete by 3/24)  </a:t>
                      </a:r>
                      <a:endParaRPr sz="1400" u="none" cap="none" strike="noStrike"/>
                    </a:p>
                  </a:txBody>
                  <a:tcPr marT="45675" marB="45675" marR="91425" marL="9142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300" u="none" cap="none" strike="noStrike"/>
                        <a:t>Full system Validation/ testing</a:t>
                      </a:r>
                      <a:br>
                        <a:rPr lang="en-US" sz="1300" u="none" cap="none" strike="noStrike"/>
                      </a:br>
                      <a:r>
                        <a:rPr lang="en-US" sz="1300" u="none" cap="none" strike="noStrike"/>
                        <a:t>(to complete by 3/27)</a:t>
                      </a:r>
                      <a:endParaRPr sz="1400" u="none" cap="none" strike="noStrike"/>
                    </a:p>
                  </a:txBody>
                  <a:tcPr marT="45675" marB="45675" marR="91425" marL="9142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300" u="none" cap="none" strike="noStrike"/>
                        <a:t>Demo and Report </a:t>
                      </a:r>
                      <a:br>
                        <a:rPr lang="en-US" sz="1300" u="none" cap="none" strike="noStrike"/>
                      </a:br>
                      <a:r>
                        <a:rPr lang="en-US" sz="1300" u="none" cap="none" strike="noStrike"/>
                        <a:t>(to complete by 4/21)</a:t>
                      </a:r>
                      <a:endParaRPr sz="1300" u="none" cap="none" strike="noStrike"/>
                    </a:p>
                  </a:txBody>
                  <a:tcPr marT="45675" marB="45675" marR="91425" marL="9142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3c79bfdd94_1_10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US"/>
              <a:t>Oversampling</a:t>
            </a:r>
            <a:endParaRPr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US" sz="1700"/>
              <a:t>Tamara</a:t>
            </a:r>
            <a:endParaRPr sz="1700"/>
          </a:p>
        </p:txBody>
      </p:sp>
      <p:graphicFrame>
        <p:nvGraphicFramePr>
          <p:cNvPr id="90" name="Google Shape;90;g33c79bfdd94_1_10"/>
          <p:cNvGraphicFramePr/>
          <p:nvPr/>
        </p:nvGraphicFramePr>
        <p:xfrm>
          <a:off x="685800" y="1952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{74F199E8-A53D-4D1F-BD6C-D5AF1BE0EA68}</a:tableStyleId>
              </a:tblPr>
              <a:tblGrid>
                <a:gridCol w="3886200"/>
                <a:gridCol w="3886200"/>
              </a:tblGrid>
              <a:tr h="6403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Accomplishments since last update                          </a:t>
                      </a:r>
                      <a:r>
                        <a:rPr lang="en-US" sz="1800">
                          <a:solidFill>
                            <a:srgbClr val="FF0000"/>
                          </a:solidFill>
                        </a:rPr>
                        <a:t>20</a:t>
                      </a:r>
                      <a:r>
                        <a:rPr lang="en-US" sz="1800" u="none" cap="none" strike="noStrike">
                          <a:solidFill>
                            <a:srgbClr val="FF0000"/>
                          </a:solidFill>
                        </a:rPr>
                        <a:t> hrs of effort</a:t>
                      </a:r>
                      <a:endParaRPr sz="1800" u="none" cap="none" strike="noStrike">
                        <a:solidFill>
                          <a:srgbClr val="FF0000"/>
                        </a:solidFill>
                      </a:endParaRPr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B8A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Ongoing progress/problems and plans until the next presentation</a:t>
                      </a:r>
                      <a:endParaRPr sz="1800" u="none" cap="none" strike="noStrike"/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B8AF"/>
                    </a:solidFill>
                  </a:tcPr>
                </a:tc>
              </a:tr>
              <a:tr h="1734600">
                <a:tc>
                  <a:txBody>
                    <a:bodyPr/>
                    <a:lstStyle/>
                    <a:p>
                      <a:pPr indent="-3429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Char char="-"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Successfully Integrated Oversampling into the Full Motor Control Software (compiles and runs with no errors)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  <a:p>
                      <a:pPr indent="-34290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Char char="-"/>
                      </a:pPr>
                      <a:r>
                        <a:rPr lang="en-US" sz="1800"/>
                        <a:t>Offloaded summation to hardware to reduce CPU overhead and improve real-time performance  </a:t>
                      </a:r>
                      <a:endParaRPr sz="1800"/>
                    </a:p>
                    <a:p>
                      <a:pPr indent="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50" marB="45750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4290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Char char="-"/>
                      </a:pPr>
                      <a:r>
                        <a:rPr lang="en-US" sz="1800"/>
                        <a:t>Performance Benchmarking</a:t>
                      </a:r>
                      <a:endParaRPr sz="1800"/>
                    </a:p>
                    <a:p>
                      <a:pPr indent="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  <a:p>
                      <a:pPr indent="-34290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Char char="-"/>
                      </a:pPr>
                      <a:r>
                        <a:rPr lang="en-US" sz="1800"/>
                        <a:t>Ensure system maintains required timing constraints under varying loads</a:t>
                      </a:r>
                      <a:endParaRPr sz="1800"/>
                    </a:p>
                    <a:p>
                      <a:pPr indent="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  <a:p>
                      <a:pPr indent="-34290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Char char="-"/>
                      </a:pPr>
                      <a:r>
                        <a:rPr lang="en-US" sz="1800"/>
                        <a:t>Edge Case Testing</a:t>
                      </a:r>
                      <a:endParaRPr sz="1800"/>
                    </a:p>
                  </a:txBody>
                  <a:tcPr marT="45750" marB="45750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3c79bfdd94_1_0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US"/>
              <a:t>12/16 Bit ADC Resolution</a:t>
            </a:r>
            <a:endParaRPr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US" sz="1700"/>
              <a:t>Cristian</a:t>
            </a:r>
            <a:endParaRPr sz="1700"/>
          </a:p>
        </p:txBody>
      </p:sp>
      <p:graphicFrame>
        <p:nvGraphicFramePr>
          <p:cNvPr id="96" name="Google Shape;96;g33c79bfdd94_1_0"/>
          <p:cNvGraphicFramePr/>
          <p:nvPr/>
        </p:nvGraphicFramePr>
        <p:xfrm>
          <a:off x="685800" y="1952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{74F199E8-A53D-4D1F-BD6C-D5AF1BE0EA68}</a:tableStyleId>
              </a:tblPr>
              <a:tblGrid>
                <a:gridCol w="3886200"/>
                <a:gridCol w="3886200"/>
              </a:tblGrid>
              <a:tr h="6403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Accomplishments since last update                          </a:t>
                      </a:r>
                      <a:r>
                        <a:rPr lang="en-US" sz="1800">
                          <a:solidFill>
                            <a:srgbClr val="FF0000"/>
                          </a:solidFill>
                        </a:rPr>
                        <a:t>19</a:t>
                      </a:r>
                      <a:r>
                        <a:rPr lang="en-US" sz="1800" u="none" cap="none" strike="noStrike">
                          <a:solidFill>
                            <a:srgbClr val="FF0000"/>
                          </a:solidFill>
                        </a:rPr>
                        <a:t> hrs of effort </a:t>
                      </a:r>
                      <a:endParaRPr sz="1800" u="none" cap="none" strike="noStrike">
                        <a:solidFill>
                          <a:srgbClr val="FF0000"/>
                        </a:solidFill>
                      </a:endParaRPr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B8A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Ongoing progress/problems and plans until the next presentation</a:t>
                      </a:r>
                      <a:endParaRPr sz="1800" u="none" cap="none" strike="noStrike"/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B8AF"/>
                    </a:solidFill>
                  </a:tcPr>
                </a:tc>
              </a:tr>
              <a:tr h="1734600">
                <a:tc>
                  <a:txBody>
                    <a:bodyPr/>
                    <a:lstStyle/>
                    <a:p>
                      <a:pPr indent="-34290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Char char="-"/>
                      </a:pPr>
                      <a:r>
                        <a:rPr lang="en-US" sz="1800"/>
                        <a:t>The ADC voltages are actively updating (16-bit).</a:t>
                      </a:r>
                      <a:endParaRPr sz="1800"/>
                    </a:p>
                    <a:p>
                      <a:pPr indent="-34290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Char char="-"/>
                      </a:pPr>
                      <a:r>
                        <a:rPr lang="en-US" sz="1800"/>
                        <a:t>The sensorless motor spins while running on 16-bit ADC resolution. </a:t>
                      </a:r>
                      <a:endParaRPr sz="1800" u="none" cap="none" strike="noStrike"/>
                    </a:p>
                  </a:txBody>
                  <a:tcPr marT="45750" marB="45750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4290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Char char="-"/>
                      </a:pPr>
                      <a:r>
                        <a:rPr b="1" lang="en-US" sz="1800"/>
                        <a:t>Last Obstacle</a:t>
                      </a:r>
                      <a:r>
                        <a:rPr lang="en-US" sz="1800"/>
                        <a:t>: The ADC bus voltage shows 1V instead of the 24V that that DC power supply supplies. </a:t>
                      </a:r>
                      <a:endParaRPr sz="1800"/>
                    </a:p>
                    <a:p>
                      <a:pPr indent="-34290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Char char="-"/>
                      </a:pPr>
                      <a:r>
                        <a:rPr lang="en-US" sz="1800"/>
                        <a:t>I will run the sensorless motor implementing both 12 and 16 bit ADC resolution and compare the </a:t>
                      </a:r>
                      <a:r>
                        <a:rPr lang="en-US" sz="1800"/>
                        <a:t>performance</a:t>
                      </a:r>
                      <a:r>
                        <a:rPr lang="en-US" sz="1800"/>
                        <a:t> between the two resolutions. </a:t>
                      </a:r>
                      <a:endParaRPr sz="1800"/>
                    </a:p>
                  </a:txBody>
                  <a:tcPr marT="45750" marB="45750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3c79bfdd94_6_0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US"/>
              <a:t>Float 64 Operation  </a:t>
            </a:r>
            <a:endParaRPr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US" sz="1700"/>
              <a:t>Case King</a:t>
            </a:r>
            <a:endParaRPr sz="1700"/>
          </a:p>
        </p:txBody>
      </p:sp>
      <p:graphicFrame>
        <p:nvGraphicFramePr>
          <p:cNvPr id="103" name="Google Shape;103;g33c79bfdd94_6_0"/>
          <p:cNvGraphicFramePr/>
          <p:nvPr/>
        </p:nvGraphicFramePr>
        <p:xfrm>
          <a:off x="685800" y="2241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{A78C6706-9524-46EC-8D9C-16E757F5B851}</a:tableStyleId>
              </a:tblPr>
              <a:tblGrid>
                <a:gridCol w="3886200"/>
                <a:gridCol w="3886200"/>
              </a:tblGrid>
              <a:tr h="6403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Accomplishments since last update  </a:t>
                      </a:r>
                      <a:r>
                        <a:rPr lang="en-US" sz="1800">
                          <a:solidFill>
                            <a:srgbClr val="FF0000"/>
                          </a:solidFill>
                        </a:rPr>
                        <a:t>18</a:t>
                      </a:r>
                      <a:r>
                        <a:rPr lang="en-US" sz="1800" u="none" cap="none" strike="noStrike">
                          <a:solidFill>
                            <a:srgbClr val="FF0000"/>
                          </a:solidFill>
                        </a:rPr>
                        <a:t> hrs of effort</a:t>
                      </a:r>
                      <a:endParaRPr sz="1800" u="none" cap="none" strike="noStrike">
                        <a:solidFill>
                          <a:srgbClr val="FF0000"/>
                        </a:solidFill>
                      </a:endParaRPr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B8A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Ongoing progress/problems and plans until the next presentation</a:t>
                      </a:r>
                      <a:endParaRPr sz="1800" u="none" cap="none" strike="noStrike"/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B8AF"/>
                    </a:solidFill>
                  </a:tcPr>
                </a:tc>
              </a:tr>
              <a:tr h="1734600">
                <a:tc>
                  <a:txBody>
                    <a:bodyPr/>
                    <a:lstStyle/>
                    <a:p>
                      <a:pPr indent="-3429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Char char="-"/>
                      </a:pPr>
                      <a:r>
                        <a:rPr lang="en-US" sz="1800"/>
                        <a:t>Code Compiles without errors.</a:t>
                      </a:r>
                      <a:endParaRPr sz="1800"/>
                    </a:p>
                    <a:p>
                      <a:pPr indent="-3429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Char char="-"/>
                      </a:pPr>
                      <a:r>
                        <a:rPr lang="en-US" sz="1800"/>
                        <a:t>Code will run on the board.</a:t>
                      </a:r>
                      <a:endParaRPr sz="1800"/>
                    </a:p>
                    <a:p>
                      <a:pPr indent="-3429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Char char="-"/>
                      </a:pPr>
                      <a:r>
                        <a:rPr lang="en-US" sz="1800"/>
                        <a:t>Motor will operate at 60 Hz </a:t>
                      </a:r>
                      <a:r>
                        <a:rPr lang="en-US" sz="1800"/>
                        <a:t>correctly</a:t>
                      </a:r>
                      <a:r>
                        <a:rPr lang="en-US" sz="1800"/>
                        <a:t>.</a:t>
                      </a:r>
                      <a:endParaRPr sz="1800"/>
                    </a:p>
                  </a:txBody>
                  <a:tcPr marT="45750" marB="45750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429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Char char="-"/>
                      </a:pPr>
                      <a:r>
                        <a:rPr lang="en-US" sz="1800"/>
                        <a:t>There is a problem in the ADC that causes a misreading of the voltage and current, </a:t>
                      </a:r>
                      <a:r>
                        <a:rPr lang="en-US" sz="1800"/>
                        <a:t>leading</a:t>
                      </a:r>
                      <a:r>
                        <a:rPr lang="en-US" sz="1800"/>
                        <a:t> to the system to detect a fault and cease function.</a:t>
                      </a:r>
                      <a:endParaRPr sz="1800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50" marB="45750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3c79bfdd94_4_264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US"/>
              <a:t>Test Data Acquisition  </a:t>
            </a:r>
            <a:endParaRPr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US" sz="1700"/>
              <a:t>Tyler Hawkins</a:t>
            </a:r>
            <a:endParaRPr sz="1700"/>
          </a:p>
        </p:txBody>
      </p:sp>
      <p:graphicFrame>
        <p:nvGraphicFramePr>
          <p:cNvPr id="110" name="Google Shape;110;g33c79bfdd94_4_264"/>
          <p:cNvGraphicFramePr/>
          <p:nvPr/>
        </p:nvGraphicFramePr>
        <p:xfrm>
          <a:off x="685800" y="2241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{A78C6706-9524-46EC-8D9C-16E757F5B851}</a:tableStyleId>
              </a:tblPr>
              <a:tblGrid>
                <a:gridCol w="3886200"/>
                <a:gridCol w="3886200"/>
              </a:tblGrid>
              <a:tr h="6403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Accomplishments since last update  </a:t>
                      </a:r>
                      <a:r>
                        <a:rPr lang="en-US" sz="1800">
                          <a:solidFill>
                            <a:srgbClr val="FF0000"/>
                          </a:solidFill>
                        </a:rPr>
                        <a:t>23</a:t>
                      </a:r>
                      <a:r>
                        <a:rPr lang="en-US" sz="1800" u="none" cap="none" strike="noStrike">
                          <a:solidFill>
                            <a:srgbClr val="FF0000"/>
                          </a:solidFill>
                        </a:rPr>
                        <a:t> hrs of effort</a:t>
                      </a:r>
                      <a:endParaRPr sz="1800" u="none" cap="none" strike="noStrike">
                        <a:solidFill>
                          <a:srgbClr val="FF0000"/>
                        </a:solidFill>
                      </a:endParaRPr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B8A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Ongoing progress/problems and plans until the next presentation</a:t>
                      </a:r>
                      <a:endParaRPr sz="1800" u="none" cap="none" strike="noStrike"/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B8AF"/>
                    </a:solidFill>
                  </a:tcPr>
                </a:tc>
              </a:tr>
              <a:tr h="17346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/>
                        <a:t>-Set up UART framework and gathered all necessary libraries within CCS</a:t>
                      </a:r>
                      <a:endParaRPr sz="1800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/>
                        <a:t>-</a:t>
                      </a: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Finished the final tweaks on motor mount </a:t>
                      </a:r>
                      <a:endParaRPr sz="1800"/>
                    </a:p>
                  </a:txBody>
                  <a:tcPr marT="45750" marB="45750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/>
                        <a:t>-Cannot get UART working, Including Device examples.</a:t>
                      </a:r>
                      <a:endParaRPr sz="1800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/>
                        <a:t>-Fix problem with UART connection and begin gathering </a:t>
                      </a:r>
                      <a:r>
                        <a:rPr lang="en-US" sz="1800"/>
                        <a:t>Configuration</a:t>
                      </a:r>
                      <a:r>
                        <a:rPr lang="en-US" sz="1800"/>
                        <a:t>  Test Data</a:t>
                      </a:r>
                      <a:endParaRPr sz="1800" u="none" cap="none" strike="noStrike"/>
                    </a:p>
                  </a:txBody>
                  <a:tcPr marT="45750" marB="45750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g33c79bfdd94_4_4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3850" y="1292225"/>
            <a:ext cx="5956301" cy="4874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2013-06-18T16:37:55Z</dcterms:created>
  <dc:creator>Nowka, Kevin J.</dc:creator>
</cp:coreProperties>
</file>